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wmf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8.wmf"/><Relationship Id="rId9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 – axis of symmetry &amp; vertex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0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080154"/>
              </p:ext>
            </p:extLst>
          </p:nvPr>
        </p:nvGraphicFramePr>
        <p:xfrm>
          <a:off x="2081213" y="82550"/>
          <a:ext cx="382905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1213" y="82550"/>
                        <a:ext cx="382905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1768" y="1501254"/>
            <a:ext cx="106498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= __________________   b = _______________   c = ___________</a:t>
            </a:r>
          </a:p>
          <a:p>
            <a:endParaRPr lang="en-US" sz="2400"/>
          </a:p>
          <a:p>
            <a:r>
              <a:rPr lang="en-US" sz="2400" smtClean="0"/>
              <a:t>Opening:  _______________________</a:t>
            </a:r>
          </a:p>
          <a:p>
            <a:endParaRPr lang="en-US" sz="2400"/>
          </a:p>
          <a:p>
            <a:r>
              <a:rPr lang="en-US" sz="2400" smtClean="0"/>
              <a:t>Skinnier, wider, regular?  __________________________</a:t>
            </a:r>
          </a:p>
          <a:p>
            <a:endParaRPr lang="en-US" sz="2400"/>
          </a:p>
          <a:p>
            <a:r>
              <a:rPr lang="en-US" sz="2400" smtClean="0"/>
              <a:t>Axis of symmetry</a:t>
            </a:r>
          </a:p>
          <a:p>
            <a:endParaRPr lang="en-US" sz="2400"/>
          </a:p>
          <a:p>
            <a:r>
              <a:rPr lang="en-US" sz="2400" smtClean="0"/>
              <a:t>y-coordinate of the vertex:  </a:t>
            </a:r>
          </a:p>
          <a:p>
            <a:endParaRPr lang="en-US" sz="2400"/>
          </a:p>
          <a:p>
            <a:r>
              <a:rPr lang="en-US" sz="2400" smtClean="0"/>
              <a:t>Vertex: </a:t>
            </a:r>
          </a:p>
          <a:p>
            <a:endParaRPr lang="en-US" sz="2400"/>
          </a:p>
          <a:p>
            <a:r>
              <a:rPr lang="en-US" sz="2400" smtClean="0"/>
              <a:t>Sketch: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92572" y="131658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9742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3570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4958" y="1992759"/>
            <a:ext cx="569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Upward; vertex will be minimum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4966" y="2904877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regular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2105"/>
              </p:ext>
            </p:extLst>
          </p:nvPr>
        </p:nvGraphicFramePr>
        <p:xfrm>
          <a:off x="3825875" y="3730625"/>
          <a:ext cx="22193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1282680" imgH="419040" progId="Equation.3">
                  <p:embed/>
                </p:oleObj>
              </mc:Choice>
              <mc:Fallback>
                <p:oleObj name="Equation" r:id="rId5" imgW="1282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5875" y="3730625"/>
                        <a:ext cx="2219325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450043"/>
              </p:ext>
            </p:extLst>
          </p:nvPr>
        </p:nvGraphicFramePr>
        <p:xfrm>
          <a:off x="5451475" y="4616450"/>
          <a:ext cx="2794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1206360" imgH="228600" progId="Equation.3">
                  <p:embed/>
                </p:oleObj>
              </mc:Choice>
              <mc:Fallback>
                <p:oleObj name="Equation" r:id="rId7" imgW="1206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51475" y="4616450"/>
                        <a:ext cx="279400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86881" y="5145205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(1, -1)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6888" y="1970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62818" y="5381755"/>
            <a:ext cx="1320444" cy="140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8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49459"/>
              </p:ext>
            </p:extLst>
          </p:nvPr>
        </p:nvGraphicFramePr>
        <p:xfrm>
          <a:off x="2081213" y="246063"/>
          <a:ext cx="38290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041120" imgH="228600" progId="Equation.3">
                  <p:embed/>
                </p:oleObj>
              </mc:Choice>
              <mc:Fallback>
                <p:oleObj name="Equation" r:id="rId3" imgW="1041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1213" y="246063"/>
                        <a:ext cx="382905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1768" y="1501254"/>
            <a:ext cx="106498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= __________________   b = _______________   c = ___________</a:t>
            </a:r>
          </a:p>
          <a:p>
            <a:endParaRPr lang="en-US" sz="2400"/>
          </a:p>
          <a:p>
            <a:r>
              <a:rPr lang="en-US" sz="2400" smtClean="0"/>
              <a:t>Opening:  _______________________</a:t>
            </a:r>
          </a:p>
          <a:p>
            <a:endParaRPr lang="en-US" sz="2400"/>
          </a:p>
          <a:p>
            <a:r>
              <a:rPr lang="en-US" sz="2400" smtClean="0"/>
              <a:t>Skinnier, wider, regular?  __________________________</a:t>
            </a:r>
          </a:p>
          <a:p>
            <a:endParaRPr lang="en-US" sz="2400"/>
          </a:p>
          <a:p>
            <a:r>
              <a:rPr lang="en-US" sz="2400" smtClean="0"/>
              <a:t>Axis of symmetry</a:t>
            </a:r>
          </a:p>
          <a:p>
            <a:endParaRPr lang="en-US" sz="2400"/>
          </a:p>
          <a:p>
            <a:r>
              <a:rPr lang="en-US" sz="2400" smtClean="0"/>
              <a:t>y-coordinate of the vertex:  </a:t>
            </a:r>
          </a:p>
          <a:p>
            <a:endParaRPr lang="en-US" sz="2400"/>
          </a:p>
          <a:p>
            <a:r>
              <a:rPr lang="en-US" sz="2400" smtClean="0"/>
              <a:t>Vertex: </a:t>
            </a:r>
          </a:p>
          <a:p>
            <a:endParaRPr lang="en-US" sz="2400"/>
          </a:p>
          <a:p>
            <a:r>
              <a:rPr lang="en-US" sz="2400" smtClean="0"/>
              <a:t>Sketch: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92572" y="131658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-1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9742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-8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3570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-9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4958" y="1992759"/>
            <a:ext cx="569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Downward; vertex will be maximum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4966" y="2904877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regular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037978"/>
              </p:ext>
            </p:extLst>
          </p:nvPr>
        </p:nvGraphicFramePr>
        <p:xfrm>
          <a:off x="3738563" y="3730625"/>
          <a:ext cx="2395537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1384200" imgH="419040" progId="Equation.3">
                  <p:embed/>
                </p:oleObj>
              </mc:Choice>
              <mc:Fallback>
                <p:oleObj name="Equation" r:id="rId5" imgW="13842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8563" y="3730625"/>
                        <a:ext cx="2395537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35918"/>
              </p:ext>
            </p:extLst>
          </p:nvPr>
        </p:nvGraphicFramePr>
        <p:xfrm>
          <a:off x="4937125" y="4616450"/>
          <a:ext cx="38242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1650960" imgH="228600" progId="Equation.3">
                  <p:embed/>
                </p:oleObj>
              </mc:Choice>
              <mc:Fallback>
                <p:oleObj name="Equation" r:id="rId7" imgW="1650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37125" y="4616450"/>
                        <a:ext cx="3824288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86881" y="5145205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(-4, 7)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6888" y="1970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8643" y="5141868"/>
            <a:ext cx="1530041" cy="166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7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453390"/>
              </p:ext>
            </p:extLst>
          </p:nvPr>
        </p:nvGraphicFramePr>
        <p:xfrm>
          <a:off x="2081213" y="323850"/>
          <a:ext cx="3829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282680" imgH="228600" progId="Equation.3">
                  <p:embed/>
                </p:oleObj>
              </mc:Choice>
              <mc:Fallback>
                <p:oleObj name="Equation" r:id="rId3" imgW="1282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1213" y="323850"/>
                        <a:ext cx="382905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1768" y="1501254"/>
            <a:ext cx="106498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= __________________   b = _______________   c = ___________</a:t>
            </a:r>
          </a:p>
          <a:p>
            <a:endParaRPr lang="en-US" sz="2400"/>
          </a:p>
          <a:p>
            <a:r>
              <a:rPr lang="en-US" sz="2400" smtClean="0"/>
              <a:t>Opening:  _______________________</a:t>
            </a:r>
          </a:p>
          <a:p>
            <a:endParaRPr lang="en-US" sz="2400"/>
          </a:p>
          <a:p>
            <a:r>
              <a:rPr lang="en-US" sz="2400" smtClean="0"/>
              <a:t>Skinnier, wider, regular?  __________________________</a:t>
            </a:r>
          </a:p>
          <a:p>
            <a:endParaRPr lang="en-US" sz="2400"/>
          </a:p>
          <a:p>
            <a:r>
              <a:rPr lang="en-US" sz="2400" smtClean="0"/>
              <a:t>Axis of symmetry</a:t>
            </a:r>
          </a:p>
          <a:p>
            <a:endParaRPr lang="en-US" sz="2400"/>
          </a:p>
          <a:p>
            <a:r>
              <a:rPr lang="en-US" sz="2400" smtClean="0"/>
              <a:t>y-coordinate of the vertex:  </a:t>
            </a:r>
          </a:p>
          <a:p>
            <a:endParaRPr lang="en-US" sz="2400"/>
          </a:p>
          <a:p>
            <a:r>
              <a:rPr lang="en-US" sz="2400" smtClean="0"/>
              <a:t>Vertex: </a:t>
            </a:r>
          </a:p>
          <a:p>
            <a:endParaRPr lang="en-US" sz="2400"/>
          </a:p>
          <a:p>
            <a:r>
              <a:rPr lang="en-US" sz="2400" smtClean="0"/>
              <a:t>Sketch: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92572" y="131658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-5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9742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-20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3570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-26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4958" y="1992759"/>
            <a:ext cx="569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Downward; vertex will be maximum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4966" y="2904877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Skinnier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843572"/>
              </p:ext>
            </p:extLst>
          </p:nvPr>
        </p:nvGraphicFramePr>
        <p:xfrm>
          <a:off x="3673475" y="3730625"/>
          <a:ext cx="25273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1460160" imgH="419040" progId="Equation.3">
                  <p:embed/>
                </p:oleObj>
              </mc:Choice>
              <mc:Fallback>
                <p:oleObj name="Equation" r:id="rId5" imgW="1460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73475" y="3730625"/>
                        <a:ext cx="2527300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585793"/>
              </p:ext>
            </p:extLst>
          </p:nvPr>
        </p:nvGraphicFramePr>
        <p:xfrm>
          <a:off x="4554538" y="4616450"/>
          <a:ext cx="45894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1981080" imgH="228600" progId="Equation.3">
                  <p:embed/>
                </p:oleObj>
              </mc:Choice>
              <mc:Fallback>
                <p:oleObj name="Equation" r:id="rId7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54538" y="4616450"/>
                        <a:ext cx="4589462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86881" y="5145205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(-2, -6)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6888" y="1970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5549" y="5166896"/>
            <a:ext cx="1204625" cy="161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7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973752"/>
              </p:ext>
            </p:extLst>
          </p:nvPr>
        </p:nvGraphicFramePr>
        <p:xfrm>
          <a:off x="2990850" y="323850"/>
          <a:ext cx="20097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3" imgW="672840" imgH="228600" progId="Equation.3">
                  <p:embed/>
                </p:oleObj>
              </mc:Choice>
              <mc:Fallback>
                <p:oleObj name="Equation" r:id="rId3" imgW="672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0850" y="323850"/>
                        <a:ext cx="2009775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1768" y="1501254"/>
            <a:ext cx="106498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= __________________   b = _______________   c = ___________</a:t>
            </a:r>
          </a:p>
          <a:p>
            <a:endParaRPr lang="en-US" sz="2400"/>
          </a:p>
          <a:p>
            <a:r>
              <a:rPr lang="en-US" sz="2400" smtClean="0"/>
              <a:t>Opening:  _______________________</a:t>
            </a:r>
          </a:p>
          <a:p>
            <a:endParaRPr lang="en-US" sz="2400"/>
          </a:p>
          <a:p>
            <a:r>
              <a:rPr lang="en-US" sz="2400" smtClean="0"/>
              <a:t>Skinnier, wider, regular?  __________________________</a:t>
            </a:r>
          </a:p>
          <a:p>
            <a:endParaRPr lang="en-US" sz="2400"/>
          </a:p>
          <a:p>
            <a:r>
              <a:rPr lang="en-US" sz="2400" smtClean="0"/>
              <a:t>Axis of symmetry</a:t>
            </a:r>
          </a:p>
          <a:p>
            <a:endParaRPr lang="en-US" sz="2400"/>
          </a:p>
          <a:p>
            <a:r>
              <a:rPr lang="en-US" sz="2400" smtClean="0"/>
              <a:t>y-coordinate of the vertex:  </a:t>
            </a:r>
          </a:p>
          <a:p>
            <a:endParaRPr lang="en-US" sz="2400"/>
          </a:p>
          <a:p>
            <a:r>
              <a:rPr lang="en-US" sz="2400" smtClean="0"/>
              <a:t>Vertex: </a:t>
            </a:r>
          </a:p>
          <a:p>
            <a:endParaRPr lang="en-US" sz="2400"/>
          </a:p>
          <a:p>
            <a:r>
              <a:rPr lang="en-US" sz="2400" smtClean="0"/>
              <a:t>Sketch: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92572" y="131658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9742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73570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-4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4958" y="1992759"/>
            <a:ext cx="569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Upward; vertex will be minimum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4966" y="2904877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Regular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791245"/>
              </p:ext>
            </p:extLst>
          </p:nvPr>
        </p:nvGraphicFramePr>
        <p:xfrm>
          <a:off x="3881438" y="3730625"/>
          <a:ext cx="2109787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5" imgW="1218960" imgH="419040" progId="Equation.3">
                  <p:embed/>
                </p:oleObj>
              </mc:Choice>
              <mc:Fallback>
                <p:oleObj name="Equation" r:id="rId5" imgW="1218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1438" y="3730625"/>
                        <a:ext cx="2109787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654315"/>
              </p:ext>
            </p:extLst>
          </p:nvPr>
        </p:nvGraphicFramePr>
        <p:xfrm>
          <a:off x="5584825" y="4616450"/>
          <a:ext cx="25288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7" imgW="1091880" imgH="228600" progId="Equation.3">
                  <p:embed/>
                </p:oleObj>
              </mc:Choice>
              <mc:Fallback>
                <p:oleObj name="Equation" r:id="rId7" imgW="1091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4825" y="4616450"/>
                        <a:ext cx="2528888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86881" y="5145205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(0, -4)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6888" y="1970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6195" y="5240104"/>
            <a:ext cx="15811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2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Try #’s 12 - 15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523" y="1727958"/>
            <a:ext cx="10178322" cy="359359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12"/>
            </a:pPr>
            <a:r>
              <a:rPr lang="en-US" sz="3200" smtClean="0"/>
              <a:t>(1, -3)					13.  (0, 0) </a:t>
            </a:r>
          </a:p>
          <a:p>
            <a:pPr marL="457200" indent="-457200">
              <a:buAutoNum type="arabicPeriod" startAt="12"/>
            </a:pPr>
            <a:endParaRPr lang="en-US" sz="3200"/>
          </a:p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14. (3, 8) 					15. </a:t>
            </a:r>
          </a:p>
          <a:p>
            <a:pPr marL="457200" indent="-457200">
              <a:buAutoNum type="arabicPeriod" startAt="12"/>
            </a:pPr>
            <a:endParaRPr lang="en-US" smtClean="0"/>
          </a:p>
          <a:p>
            <a:pPr marL="457200" indent="-457200">
              <a:buAutoNum type="arabicPeriod" startAt="12"/>
            </a:pPr>
            <a:endParaRPr lang="en-US" smtClean="0"/>
          </a:p>
          <a:p>
            <a:pPr marL="457200" indent="-457200">
              <a:buAutoNum type="arabicPeriod" startAt="12"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564" y="1874517"/>
            <a:ext cx="2085975" cy="2105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7423" y="1829439"/>
            <a:ext cx="2556923" cy="2592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0563" y="4543971"/>
            <a:ext cx="2085975" cy="21576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7422" y="4737229"/>
            <a:ext cx="1891353" cy="16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9714"/>
            <a:ext cx="4330256" cy="3593591"/>
          </a:xfrm>
        </p:spPr>
        <p:txBody>
          <a:bodyPr>
            <a:normAutofit/>
          </a:bodyPr>
          <a:lstStyle/>
          <a:p>
            <a:r>
              <a:rPr lang="en-US" sz="3600" smtClean="0"/>
              <a:t>Day 1 HW page 3</a:t>
            </a:r>
            <a:endParaRPr lang="en-US" sz="36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417" y="2043538"/>
            <a:ext cx="4691631" cy="469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the Axis of Symmetry of a quadratic function</a:t>
            </a:r>
          </a:p>
          <a:p>
            <a:r>
              <a:rPr lang="en-US" sz="3200" dirty="0" smtClean="0"/>
              <a:t>Find the vertex of a quadratic function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583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852984"/>
          </a:xfrm>
        </p:spPr>
        <p:txBody>
          <a:bodyPr/>
          <a:lstStyle/>
          <a:p>
            <a:r>
              <a:rPr lang="en-US" sz="3600" dirty="0" smtClean="0"/>
              <a:t>The </a:t>
            </a:r>
            <a:r>
              <a:rPr lang="en-US" sz="3600" b="1" u="sng" dirty="0" smtClean="0"/>
              <a:t>standard form</a:t>
            </a:r>
            <a:r>
              <a:rPr lang="en-US" sz="3600" b="1" dirty="0" smtClean="0"/>
              <a:t> </a:t>
            </a:r>
            <a:r>
              <a:rPr lang="en-US" sz="3600" dirty="0" smtClean="0"/>
              <a:t>of a quadratic equation is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277805"/>
              </p:ext>
            </p:extLst>
          </p:nvPr>
        </p:nvGraphicFramePr>
        <p:xfrm>
          <a:off x="2944126" y="2982442"/>
          <a:ext cx="5554056" cy="1136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117440" imgH="228600" progId="Equation.3">
                  <p:embed/>
                </p:oleObj>
              </mc:Choice>
              <mc:Fallback>
                <p:oleObj name="Equation" r:id="rId3" imgW="1117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4126" y="2982442"/>
                        <a:ext cx="5554056" cy="1136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101552" y="4496939"/>
            <a:ext cx="10178322" cy="852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The </a:t>
            </a:r>
            <a:r>
              <a:rPr lang="en-US" sz="3600" b="1" u="sng" dirty="0" smtClean="0"/>
              <a:t>curve</a:t>
            </a:r>
            <a:r>
              <a:rPr lang="en-US" sz="3600" dirty="0" smtClean="0"/>
              <a:t> formed by a quadratic equation is called a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51426" y="5575113"/>
            <a:ext cx="10178322" cy="852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Parabola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1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53233"/>
            <a:ext cx="10178322" cy="852984"/>
          </a:xfrm>
        </p:spPr>
        <p:txBody>
          <a:bodyPr/>
          <a:lstStyle/>
          <a:p>
            <a:r>
              <a:rPr lang="en-US" sz="3600" dirty="0" smtClean="0"/>
              <a:t>The formula for the </a:t>
            </a:r>
            <a:r>
              <a:rPr lang="en-US" sz="3600" b="1" u="sng" dirty="0" smtClean="0"/>
              <a:t>axis of symmetry is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932852"/>
              </p:ext>
            </p:extLst>
          </p:nvPr>
        </p:nvGraphicFramePr>
        <p:xfrm>
          <a:off x="4302125" y="1686230"/>
          <a:ext cx="2840038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2125" y="1686230"/>
                        <a:ext cx="2840038" cy="195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101552" y="3609831"/>
            <a:ext cx="10178322" cy="852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The axis of symmetry is an imaginary line that divides the parabola in half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4955" y="4462815"/>
            <a:ext cx="2147816" cy="223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06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615" y="2286002"/>
            <a:ext cx="10178322" cy="852984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If the </a:t>
            </a:r>
            <a:r>
              <a:rPr lang="en-US" sz="3600" b="1" u="sng" dirty="0" smtClean="0"/>
              <a:t>vertex</a:t>
            </a:r>
            <a:r>
              <a:rPr lang="en-US" sz="3600" dirty="0" smtClean="0"/>
              <a:t> is the </a:t>
            </a:r>
            <a:r>
              <a:rPr lang="en-US" sz="3600" dirty="0" err="1" smtClean="0"/>
              <a:t>hightest</a:t>
            </a:r>
            <a:r>
              <a:rPr lang="en-US" sz="3600" dirty="0" smtClean="0"/>
              <a:t> point on the graph, it is called 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6615" y="3344728"/>
            <a:ext cx="10178322" cy="852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Maximum</a:t>
            </a:r>
            <a:r>
              <a:rPr lang="en-US" sz="36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330" y="4403455"/>
            <a:ext cx="3582893" cy="243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1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615" y="2286002"/>
            <a:ext cx="10178322" cy="852984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If the </a:t>
            </a:r>
            <a:r>
              <a:rPr lang="en-US" sz="3600" b="1" u="sng" dirty="0" smtClean="0"/>
              <a:t>vertex</a:t>
            </a:r>
            <a:r>
              <a:rPr lang="en-US" sz="3600" dirty="0" smtClean="0"/>
              <a:t> is the lowest point on the graph, it is called 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6615" y="3344728"/>
            <a:ext cx="10178322" cy="852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Minimum</a:t>
            </a:r>
            <a:r>
              <a:rPr lang="en-US" sz="36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098" name="Picture 2" descr="Image result for axis of symme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76" y="419771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04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 the following by finding the </a:t>
            </a:r>
            <a:r>
              <a:rPr lang="en-US" dirty="0" err="1" smtClean="0"/>
              <a:t>aos</a:t>
            </a:r>
            <a:r>
              <a:rPr lang="en-US" dirty="0" smtClean="0"/>
              <a:t>, vertex, and details about ‘a’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5995283" cy="4374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marL="0" indent="0">
              <a:buNone/>
            </a:pPr>
            <a:r>
              <a:rPr lang="en-US" dirty="0" smtClean="0"/>
              <a:t>If ‘a’ is positive the graph is </a:t>
            </a:r>
            <a:r>
              <a:rPr lang="en-US" smtClean="0"/>
              <a:t>concave 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‘a’ is negative, the graph is </a:t>
            </a:r>
            <a:r>
              <a:rPr lang="en-US" smtClean="0"/>
              <a:t>concave down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|a| &lt;1 then the graph will be wider than normal</a:t>
            </a:r>
          </a:p>
          <a:p>
            <a:pPr marL="0" indent="0">
              <a:buNone/>
            </a:pPr>
            <a:r>
              <a:rPr lang="en-US" dirty="0" smtClean="0"/>
              <a:t>If |a| &gt; 1 then the graph will be skinnier than normal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Image result for parab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068" y="3141143"/>
            <a:ext cx="906122" cy="8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parabo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068" y="4587519"/>
            <a:ext cx="797446" cy="72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5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907002"/>
              </p:ext>
            </p:extLst>
          </p:nvPr>
        </p:nvGraphicFramePr>
        <p:xfrm>
          <a:off x="1141768" y="0"/>
          <a:ext cx="5709408" cy="1334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977760" imgH="228600" progId="Equation.3">
                  <p:embed/>
                </p:oleObj>
              </mc:Choice>
              <mc:Fallback>
                <p:oleObj name="Equation" r:id="rId3" imgW="977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1768" y="0"/>
                        <a:ext cx="5709408" cy="1334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1768" y="1501254"/>
            <a:ext cx="106498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= __________________   b = _______________   c = ___________</a:t>
            </a:r>
          </a:p>
          <a:p>
            <a:endParaRPr lang="en-US" sz="2400"/>
          </a:p>
          <a:p>
            <a:r>
              <a:rPr lang="en-US" sz="2400" smtClean="0"/>
              <a:t>Opening:  _______________________</a:t>
            </a:r>
          </a:p>
          <a:p>
            <a:endParaRPr lang="en-US" sz="2400"/>
          </a:p>
          <a:p>
            <a:r>
              <a:rPr lang="en-US" sz="2400" smtClean="0"/>
              <a:t>Skinnier, wider, regular?  __________________________</a:t>
            </a:r>
          </a:p>
          <a:p>
            <a:endParaRPr lang="en-US" sz="2400"/>
          </a:p>
          <a:p>
            <a:r>
              <a:rPr lang="en-US" sz="2400" smtClean="0"/>
              <a:t>Axis of symmetry</a:t>
            </a:r>
          </a:p>
          <a:p>
            <a:endParaRPr lang="en-US" sz="2400"/>
          </a:p>
          <a:p>
            <a:r>
              <a:rPr lang="en-US" sz="2400" smtClean="0"/>
              <a:t>y-coordinate of the vertex:  </a:t>
            </a:r>
          </a:p>
          <a:p>
            <a:endParaRPr lang="en-US" sz="2400"/>
          </a:p>
          <a:p>
            <a:r>
              <a:rPr lang="en-US" sz="2400" smtClean="0"/>
              <a:t>Vertex: </a:t>
            </a:r>
          </a:p>
          <a:p>
            <a:endParaRPr lang="en-US" sz="2400"/>
          </a:p>
          <a:p>
            <a:r>
              <a:rPr lang="en-US" sz="2400" smtClean="0"/>
              <a:t>Sketch: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92572" y="131658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9742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6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3570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4959" y="1992759"/>
            <a:ext cx="526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Upward; vertex will be minimum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4966" y="2904877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regular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133038"/>
              </p:ext>
            </p:extLst>
          </p:nvPr>
        </p:nvGraphicFramePr>
        <p:xfrm>
          <a:off x="3869612" y="3730730"/>
          <a:ext cx="2131651" cy="72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1231560" imgH="419040" progId="Equation.3">
                  <p:embed/>
                </p:oleObj>
              </mc:Choice>
              <mc:Fallback>
                <p:oleObj name="Equation" r:id="rId5" imgW="12315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9612" y="3730730"/>
                        <a:ext cx="2131651" cy="725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402918"/>
              </p:ext>
            </p:extLst>
          </p:nvPr>
        </p:nvGraphicFramePr>
        <p:xfrm>
          <a:off x="4935436" y="4615718"/>
          <a:ext cx="3824073" cy="52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7" imgW="1650960" imgH="228600" progId="Equation.3">
                  <p:embed/>
                </p:oleObj>
              </mc:Choice>
              <mc:Fallback>
                <p:oleObj name="Equation" r:id="rId7" imgW="1650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35436" y="4615718"/>
                        <a:ext cx="3824073" cy="52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86881" y="5145205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(-3, -5)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6888" y="1970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4966" y="5379691"/>
            <a:ext cx="1467322" cy="140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1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333995"/>
              </p:ext>
            </p:extLst>
          </p:nvPr>
        </p:nvGraphicFramePr>
        <p:xfrm>
          <a:off x="1141413" y="82550"/>
          <a:ext cx="571023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1117440" imgH="228600" progId="Equation.3">
                  <p:embed/>
                </p:oleObj>
              </mc:Choice>
              <mc:Fallback>
                <p:oleObj name="Equation" r:id="rId3" imgW="1117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1413" y="82550"/>
                        <a:ext cx="5710237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1768" y="1501254"/>
            <a:ext cx="106498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= __________________   b = _______________   c = ___________</a:t>
            </a:r>
          </a:p>
          <a:p>
            <a:endParaRPr lang="en-US" sz="2400"/>
          </a:p>
          <a:p>
            <a:r>
              <a:rPr lang="en-US" sz="2400" smtClean="0"/>
              <a:t>Opening:  _______________________</a:t>
            </a:r>
          </a:p>
          <a:p>
            <a:endParaRPr lang="en-US" sz="2400"/>
          </a:p>
          <a:p>
            <a:r>
              <a:rPr lang="en-US" sz="2400" smtClean="0"/>
              <a:t>Skinnier, wider, regular?  __________________________</a:t>
            </a:r>
          </a:p>
          <a:p>
            <a:endParaRPr lang="en-US" sz="2400"/>
          </a:p>
          <a:p>
            <a:r>
              <a:rPr lang="en-US" sz="2400" smtClean="0"/>
              <a:t>Axis of symmetry</a:t>
            </a:r>
          </a:p>
          <a:p>
            <a:endParaRPr lang="en-US" sz="2400"/>
          </a:p>
          <a:p>
            <a:r>
              <a:rPr lang="en-US" sz="2400" smtClean="0"/>
              <a:t>y-coordinate of the vertex:  </a:t>
            </a:r>
          </a:p>
          <a:p>
            <a:endParaRPr lang="en-US" sz="2400"/>
          </a:p>
          <a:p>
            <a:r>
              <a:rPr lang="en-US" sz="2400" smtClean="0"/>
              <a:t>Vertex: </a:t>
            </a:r>
          </a:p>
          <a:p>
            <a:endParaRPr lang="en-US" sz="2400"/>
          </a:p>
          <a:p>
            <a:r>
              <a:rPr lang="en-US" sz="2400" smtClean="0"/>
              <a:t>Sketch: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92572" y="131658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9742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3570" y="1334748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-5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4958" y="1992759"/>
            <a:ext cx="569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Downward; vertex will be maximum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4966" y="2904877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skinnier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715275"/>
              </p:ext>
            </p:extLst>
          </p:nvPr>
        </p:nvGraphicFramePr>
        <p:xfrm>
          <a:off x="3836988" y="3730625"/>
          <a:ext cx="21971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5" imgW="1269720" imgH="419040" progId="Equation.3">
                  <p:embed/>
                </p:oleObj>
              </mc:Choice>
              <mc:Fallback>
                <p:oleObj name="Equation" r:id="rId5" imgW="1269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6988" y="3730625"/>
                        <a:ext cx="2197100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440767"/>
              </p:ext>
            </p:extLst>
          </p:nvPr>
        </p:nvGraphicFramePr>
        <p:xfrm>
          <a:off x="5054600" y="4616450"/>
          <a:ext cx="35877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7" imgW="1549080" imgH="228600" progId="Equation.3">
                  <p:embed/>
                </p:oleObj>
              </mc:Choice>
              <mc:Fallback>
                <p:oleObj name="Equation" r:id="rId7" imgW="1549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4600" y="4616450"/>
                        <a:ext cx="358775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86881" y="5145205"/>
            <a:ext cx="136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(2, 3)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6888" y="1970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4965" y="5151280"/>
            <a:ext cx="1525447" cy="160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4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2017</TotalTime>
  <Words>482</Words>
  <Application>Microsoft Office PowerPoint</Application>
  <PresentationFormat>Widescreen</PresentationFormat>
  <Paragraphs>153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Impact</vt:lpstr>
      <vt:lpstr>Badge</vt:lpstr>
      <vt:lpstr>Microsoft Equation 3.0</vt:lpstr>
      <vt:lpstr>Quadratic functions</vt:lpstr>
      <vt:lpstr>objective</vt:lpstr>
      <vt:lpstr>definitions</vt:lpstr>
      <vt:lpstr>definitions</vt:lpstr>
      <vt:lpstr>definitions</vt:lpstr>
      <vt:lpstr>definitions</vt:lpstr>
      <vt:lpstr>Sketch the following by finding the aos, vertex, and details about ‘a’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Try #’s 12 - 15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</dc:title>
  <dc:creator>Melissa Bolden</dc:creator>
  <cp:lastModifiedBy>Melissa Bolden</cp:lastModifiedBy>
  <cp:revision>10</cp:revision>
  <dcterms:created xsi:type="dcterms:W3CDTF">2016-11-24T18:07:15Z</dcterms:created>
  <dcterms:modified xsi:type="dcterms:W3CDTF">2016-11-26T03:45:05Z</dcterms:modified>
</cp:coreProperties>
</file>